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05613" cy="99441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85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70FA-1ECB-40F1-836B-BD7DE5E47641}" type="datetimeFigureOut">
              <a:rPr lang="el-GR" smtClean="0"/>
              <a:pPr/>
              <a:t>25/3/2013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9006-0464-4E38-867B-F568114E942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kumente und Einstellungen\s.rothmann\Lokale Einstellungen\Temporary Internet Files\Content.IE5\W5V8QXC3\MP9004312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04"/>
            <a:ext cx="1656184" cy="1656184"/>
          </a:xfrm>
          <a:prstGeom prst="rect">
            <a:avLst/>
          </a:prstGeom>
          <a:noFill/>
        </p:spPr>
      </p:pic>
      <p:grpSp>
        <p:nvGrpSpPr>
          <p:cNvPr id="2" name="Gruppieren 18"/>
          <p:cNvGrpSpPr/>
          <p:nvPr/>
        </p:nvGrpSpPr>
        <p:grpSpPr>
          <a:xfrm>
            <a:off x="0" y="1381703"/>
            <a:ext cx="6858000" cy="818026"/>
            <a:chOff x="0" y="1381703"/>
            <a:chExt cx="6858000" cy="818026"/>
          </a:xfrm>
        </p:grpSpPr>
        <p:sp>
          <p:nvSpPr>
            <p:cNvPr id="10" name="Rechteck 9"/>
            <p:cNvSpPr/>
            <p:nvPr/>
          </p:nvSpPr>
          <p:spPr>
            <a:xfrm>
              <a:off x="0" y="1573143"/>
              <a:ext cx="6858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 descr="neuropad mit Schatten klein weißer Hintergrund CMY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4416" y="1381703"/>
              <a:ext cx="2519782" cy="522732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3441352" y="1573143"/>
              <a:ext cx="360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182680" y="1573143"/>
              <a:ext cx="360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077072" y="1861175"/>
              <a:ext cx="2194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 err="1" smtClean="0">
                  <a:solidFill>
                    <a:srgbClr val="EB9F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repair</a:t>
              </a:r>
              <a:r>
                <a:rPr lang="de-DE" sz="1600" dirty="0" smtClean="0">
                  <a:solidFill>
                    <a:srgbClr val="EB9F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de-DE" sz="1600" dirty="0" err="1" smtClean="0">
                  <a:solidFill>
                    <a:srgbClr val="EB9F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foot</a:t>
              </a:r>
              <a:r>
                <a:rPr lang="de-DE" sz="1600" dirty="0" smtClean="0">
                  <a:solidFill>
                    <a:srgbClr val="EB9F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de-DE" sz="1600" dirty="0" err="1" smtClean="0">
                  <a:solidFill>
                    <a:srgbClr val="EB9F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foam</a:t>
              </a:r>
              <a:endParaRPr lang="de-DE" sz="1600" dirty="0" smtClean="0">
                <a:solidFill>
                  <a:srgbClr val="EB9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17" name="Grafik 16" descr="Fußschaum UK 125m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120" y="19050"/>
            <a:ext cx="479901" cy="1475656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1889937" y="80321"/>
            <a:ext cx="4176464" cy="1331640"/>
          </a:xfrm>
          <a:prstGeom prst="roundRect">
            <a:avLst/>
          </a:prstGeom>
          <a:solidFill>
            <a:srgbClr val="EB9F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2000" b="1" dirty="0" smtClean="0"/>
              <a:t>Klinische Bewertung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400" b="1" dirty="0" smtClean="0"/>
              <a:t>Beurteilung eines neuen Pflegeschaums zur Steigerung der Hautfeuchtigkeit bei Typ 2 Diabetes: ein Pilot-Projekt. </a:t>
            </a:r>
            <a:r>
              <a:rPr lang="de-DE" sz="1400" b="1" dirty="0" err="1" smtClean="0"/>
              <a:t>Papanas</a:t>
            </a:r>
            <a:r>
              <a:rPr lang="de-DE" sz="1400" b="1" dirty="0" smtClean="0"/>
              <a:t> N., Papazoglou D., </a:t>
            </a:r>
            <a:r>
              <a:rPr lang="de-DE" sz="1400" b="1" dirty="0" err="1" smtClean="0"/>
              <a:t>Papatheodorou</a:t>
            </a:r>
            <a:r>
              <a:rPr lang="de-DE" sz="1400" b="1" dirty="0" smtClean="0"/>
              <a:t> K., </a:t>
            </a:r>
            <a:r>
              <a:rPr lang="de-DE" sz="1400" b="1" dirty="0" err="1" smtClean="0"/>
              <a:t>Maltezos</a:t>
            </a:r>
            <a:r>
              <a:rPr lang="de-DE" sz="1400" b="1" dirty="0" smtClean="0"/>
              <a:t> E. </a:t>
            </a:r>
            <a:r>
              <a:rPr lang="de-DE" sz="1000" b="1" dirty="0" smtClean="0"/>
              <a:t>International </a:t>
            </a:r>
            <a:r>
              <a:rPr lang="de-DE" sz="1000" b="1" dirty="0" err="1" smtClean="0"/>
              <a:t>Wound</a:t>
            </a:r>
            <a:r>
              <a:rPr lang="de-DE" sz="1000" b="1" dirty="0" smtClean="0"/>
              <a:t> </a:t>
            </a:r>
            <a:r>
              <a:rPr lang="de-DE" sz="1000" b="1" dirty="0" smtClean="0"/>
              <a:t>Journal </a:t>
            </a:r>
            <a:r>
              <a:rPr lang="de-DE" sz="1000" b="1" dirty="0" smtClean="0"/>
              <a:t>2011 Mar 30. [</a:t>
            </a:r>
            <a:r>
              <a:rPr lang="de-DE" sz="1000" b="1" dirty="0" err="1" smtClean="0"/>
              <a:t>Epub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ahead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of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print</a:t>
            </a:r>
            <a:r>
              <a:rPr lang="de-DE" sz="1000" b="1" dirty="0" smtClean="0"/>
              <a:t>]</a:t>
            </a:r>
            <a:endParaRPr lang="en-US" sz="1000" b="1" baseline="30000" dirty="0" smtClean="0"/>
          </a:p>
        </p:txBody>
      </p:sp>
      <p:sp>
        <p:nvSpPr>
          <p:cNvPr id="16" name="2 - Υπότιτλος"/>
          <p:cNvSpPr txBox="1">
            <a:spLocks/>
          </p:cNvSpPr>
          <p:nvPr/>
        </p:nvSpPr>
        <p:spPr>
          <a:xfrm>
            <a:off x="90025" y="1979712"/>
            <a:ext cx="2924944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Demographien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179962" y="2345177"/>
          <a:ext cx="6489397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6950"/>
                <a:gridCol w="4032447"/>
              </a:tblGrid>
              <a:tr h="25200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Anzahl der Patienten</a:t>
                      </a:r>
                      <a:endParaRPr lang="de-DE" sz="1100" b="1" dirty="0">
                        <a:latin typeface="+mn-lt"/>
                      </a:endParaRPr>
                    </a:p>
                  </a:txBody>
                  <a:tcPr>
                    <a:solidFill>
                      <a:srgbClr val="EB9F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20 Typ 2 Diabetes Patienten </a:t>
                      </a:r>
                      <a:endParaRPr lang="de-DE" sz="1100" b="1" dirty="0">
                        <a:latin typeface="+mn-lt"/>
                      </a:endParaRPr>
                    </a:p>
                  </a:txBody>
                  <a:tcPr>
                    <a:solidFill>
                      <a:srgbClr val="EB9F15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Geschlecht</a:t>
                      </a:r>
                      <a:endParaRPr lang="de-DE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10 Männer, 10 Frauen stichprobenartig ausgewählt</a:t>
                      </a:r>
                      <a:endParaRPr lang="de-DE" sz="1100" b="1" dirty="0">
                        <a:latin typeface="+mn-lt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de-DE" sz="1100" b="1" smtClean="0">
                          <a:solidFill>
                            <a:schemeClr val="bg1"/>
                          </a:solidFill>
                          <a:latin typeface="+mn-lt"/>
                        </a:rPr>
                        <a:t>durchschnittliches</a:t>
                      </a:r>
                      <a:r>
                        <a:rPr lang="de-DE" sz="1100" b="1" baseline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Alter</a:t>
                      </a:r>
                      <a:endParaRPr lang="de-DE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B9F1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61,40 ± 2,44 Jahre</a:t>
                      </a:r>
                      <a:endParaRPr lang="de-DE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B9F15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durchschnittliche Dauer der Diabetes</a:t>
                      </a:r>
                      <a:endParaRPr lang="de-DE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8,20 ± 2,55 Jahre</a:t>
                      </a:r>
                      <a:endParaRPr lang="de-DE" sz="11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5 - Ορθογώνιο"/>
          <p:cNvSpPr/>
          <p:nvPr/>
        </p:nvSpPr>
        <p:spPr>
          <a:xfrm>
            <a:off x="98990" y="349188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Verdana" pitchFamily="34" charset="0"/>
                <a:cs typeface="Verdana" pitchFamily="34" charset="0"/>
              </a:rPr>
              <a:t>Die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Beurteilung</a:t>
            </a:r>
            <a:r>
              <a:rPr lang="en-US" sz="11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der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Trockenheit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der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Haut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wurde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anhand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des Multi Skin Test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Corneometer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CM900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durchgeführt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. Dieses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Gerät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misst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den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Feuchtigkeitsgehalt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der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Haut, und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ist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die am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meisten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verbreitete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und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akzeptierte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Ausführungsart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, den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Wassergehalt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in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der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Epidermis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zu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err="1" smtClean="0">
                <a:ea typeface="Verdana" pitchFamily="34" charset="0"/>
                <a:cs typeface="Verdana" pitchFamily="34" charset="0"/>
              </a:rPr>
              <a:t>messen</a:t>
            </a:r>
            <a:r>
              <a:rPr lang="en-US" sz="1100" b="1" dirty="0" smtClean="0"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005064" y="500404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linker </a:t>
            </a:r>
            <a:r>
              <a:rPr lang="en-US" sz="1100" b="1" dirty="0" err="1" smtClean="0"/>
              <a:t>Fuß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ohne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Anwendung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 </a:t>
            </a:r>
            <a:br>
              <a:rPr lang="en-US" sz="1100" b="1" dirty="0" smtClean="0"/>
            </a:br>
            <a:r>
              <a:rPr lang="en-US" sz="1100" b="1" dirty="0" err="1" smtClean="0"/>
              <a:t>rechter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Fuß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mit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Anwendung</a:t>
            </a:r>
            <a:r>
              <a:rPr lang="en-US" sz="1100" b="1" dirty="0" smtClean="0"/>
              <a:t> von neuropad® repair foot foam 2x </a:t>
            </a:r>
            <a:r>
              <a:rPr lang="en-US" sz="1100" b="1" dirty="0" err="1" smtClean="0"/>
              <a:t>täglich</a:t>
            </a:r>
            <a:endParaRPr lang="de-DE" sz="1100" b="1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3742432" y="5408538"/>
            <a:ext cx="221210" cy="301412"/>
            <a:chOff x="3736358" y="4990668"/>
            <a:chExt cx="221210" cy="301412"/>
          </a:xfrm>
        </p:grpSpPr>
        <p:cxnSp>
          <p:nvCxnSpPr>
            <p:cNvPr id="29" name="Gerade Verbindung 28"/>
            <p:cNvCxnSpPr/>
            <p:nvPr/>
          </p:nvCxnSpPr>
          <p:spPr>
            <a:xfrm rot="5400000">
              <a:off x="3699978" y="5148064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3736358" y="4990668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3741544" y="5285580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>
            <a:off x="3742296" y="5004048"/>
            <a:ext cx="221210" cy="301412"/>
            <a:chOff x="3742296" y="5410840"/>
            <a:chExt cx="221210" cy="301412"/>
          </a:xfrm>
        </p:grpSpPr>
        <p:cxnSp>
          <p:nvCxnSpPr>
            <p:cNvPr id="34" name="Gerade Verbindung 33"/>
            <p:cNvCxnSpPr/>
            <p:nvPr/>
          </p:nvCxnSpPr>
          <p:spPr>
            <a:xfrm rot="5400000">
              <a:off x="3705916" y="5568236"/>
              <a:ext cx="288032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3742296" y="5410840"/>
              <a:ext cx="216024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3747482" y="5705752"/>
              <a:ext cx="216024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184301" y="7576312"/>
          <a:ext cx="6489397" cy="1388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9397"/>
              </a:tblGrid>
              <a:tr h="217820">
                <a:tc>
                  <a:txBody>
                    <a:bodyPr/>
                    <a:lstStyle/>
                    <a:p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*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Ein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beträchtlicher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, 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positiver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Effekt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war 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bereits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nach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7 </a:t>
                      </a:r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Behandlungstagen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bemerkbar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B9F15"/>
                    </a:solidFill>
                  </a:tcPr>
                </a:tc>
              </a:tr>
              <a:tr h="358762">
                <a:tc>
                  <a:txBody>
                    <a:bodyPr/>
                    <a:lstStyle/>
                    <a:p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Dieser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Effekt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wurde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nach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weiteren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7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Behandlungstagen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am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behandelten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Fuß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noch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verstärkt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die  </a:t>
                      </a:r>
                    </a:p>
                    <a:p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durchschnittliche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sng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Zunahme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des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Feuchtigkeitsgehalts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der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Epidermis am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Ende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der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Studie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war fast 21%</a:t>
                      </a:r>
                      <a:endParaRPr lang="de-DE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329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*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Der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Großteil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der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Patienten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(80%)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konnte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eine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Zunahme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des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Feuchtigkeitsghalts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&gt;20%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vorweisen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,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odurch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die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Wirksamkeit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des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neuropad® repair foot foam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bei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jedem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einzelnen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Patienten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offensichtlich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wurde</a:t>
                      </a:r>
                      <a:endParaRPr lang="en-US" sz="11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B9F15"/>
                    </a:solidFill>
                  </a:tcPr>
                </a:tc>
              </a:tr>
              <a:tr h="21782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*</a:t>
                      </a:r>
                      <a:r>
                        <a:rPr lang="en-US" sz="1100" b="1" dirty="0" err="1" smtClean="0"/>
                        <a:t>Einfache</a:t>
                      </a:r>
                      <a:r>
                        <a:rPr lang="en-US" sz="1100" b="1" dirty="0" smtClean="0"/>
                        <a:t> und </a:t>
                      </a:r>
                      <a:r>
                        <a:rPr lang="en-US" sz="1100" b="1" dirty="0" err="1" smtClean="0"/>
                        <a:t>angenehme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Anwendung</a:t>
                      </a:r>
                      <a:r>
                        <a:rPr lang="en-US" sz="1100" b="1" dirty="0" smtClean="0"/>
                        <a:t>,  </a:t>
                      </a:r>
                      <a:r>
                        <a:rPr lang="en-US" sz="1100" b="1" dirty="0" err="1" smtClean="0"/>
                        <a:t>nach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Aussage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der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Patienten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en-US" sz="1100" b="1" dirty="0" err="1" smtClean="0"/>
                        <a:t>selbst</a:t>
                      </a:r>
                      <a:endParaRPr lang="en-US" sz="11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2 - Υπότιτλος"/>
          <p:cNvSpPr txBox="1">
            <a:spLocks/>
          </p:cNvSpPr>
          <p:nvPr/>
        </p:nvSpPr>
        <p:spPr>
          <a:xfrm>
            <a:off x="150540" y="7261696"/>
            <a:ext cx="2924944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Ergebnisse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Grafik 27" descr="graph_feuchtigkeitsgehalt der Hau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083" y="4313858"/>
            <a:ext cx="3456384" cy="292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Bildschirmpräsentation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Θέμα του Office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Neuropad® Repair Foot Foam Clinical Evaluation</dc:title>
  <dc:creator>ΝΙΚΟΣ ΚΟΚΑΛΑΣ</dc:creator>
  <cp:lastModifiedBy>r.poschner</cp:lastModifiedBy>
  <cp:revision>37</cp:revision>
  <cp:lastPrinted>2013-03-25T08:31:11Z</cp:lastPrinted>
  <dcterms:created xsi:type="dcterms:W3CDTF">2011-05-05T15:29:04Z</dcterms:created>
  <dcterms:modified xsi:type="dcterms:W3CDTF">2013-03-25T08:53:21Z</dcterms:modified>
</cp:coreProperties>
</file>